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Inter SemiBold"/>
      <p:regular r:id="rId39"/>
      <p:bold r:id="rId40"/>
      <p:italic r:id="rId41"/>
      <p:boldItalic r:id="rId42"/>
    </p:embeddedFont>
    <p:embeddedFont>
      <p:font typeface="Inter Light"/>
      <p:regular r:id="rId43"/>
      <p:bold r:id="rId44"/>
      <p:italic r:id="rId45"/>
      <p:boldItalic r:id="rId46"/>
    </p:embeddedFont>
    <p:embeddedFont>
      <p:font typeface="Int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.fntdata"/><Relationship Id="rId42" Type="http://schemas.openxmlformats.org/officeDocument/2006/relationships/font" Target="fonts/InterSemiBold-boldItalic.fntdata"/><Relationship Id="rId41" Type="http://schemas.openxmlformats.org/officeDocument/2006/relationships/font" Target="fonts/InterSemiBold-italic.fntdata"/><Relationship Id="rId44" Type="http://schemas.openxmlformats.org/officeDocument/2006/relationships/font" Target="fonts/InterLight-bold.fntdata"/><Relationship Id="rId43" Type="http://schemas.openxmlformats.org/officeDocument/2006/relationships/font" Target="fonts/InterLight-regular.fntdata"/><Relationship Id="rId46" Type="http://schemas.openxmlformats.org/officeDocument/2006/relationships/font" Target="fonts/InterLight-boldItalic.fntdata"/><Relationship Id="rId45" Type="http://schemas.openxmlformats.org/officeDocument/2006/relationships/font" Target="fonts/Inter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-bold.fntdata"/><Relationship Id="rId47" Type="http://schemas.openxmlformats.org/officeDocument/2006/relationships/font" Target="fonts/Inter-regular.fntdata"/><Relationship Id="rId49" Type="http://schemas.openxmlformats.org/officeDocument/2006/relationships/font" Target="fonts/Int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nterSemiBol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b5914241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b5914241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b5914241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b5914241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b5914241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b5914241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b5914241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b5914241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b5914241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2b5914241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b5914241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b5914241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b59142410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2b59142410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b5914241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b5914241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b5914241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b5914241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b5914241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b5914241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b59142410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b5914241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b5914241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b5914241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b5914241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b5914241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b59142410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b59142410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b5914241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b5914241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b5914241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2b5914241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2b5914241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2b5914241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b5914241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2b5914241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2b5914241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2b5914241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b59142410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2b59142410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2b59142410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2b5914241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b59142410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2b5914241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b5914241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b5914241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2b59142410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2b59142410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b5914241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2b5914241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b59142410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2b59142410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b5914241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b5914241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b5914241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2b5914241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b5914241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b5914241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b5914241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b5914241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b5914241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b5914241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b5914241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b5914241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0" y="223975"/>
            <a:ext cx="5039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Winform Application</a:t>
            </a:r>
            <a:endParaRPr sz="3500"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22375" y="892375"/>
            <a:ext cx="37179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 slideshow on,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Code generation for W</a:t>
            </a:r>
            <a:r>
              <a:rPr lang="en"/>
              <a:t>inform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Changing variables from generated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Creating Custom Objects without toolBox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u="sng"/>
              <a:t>Debugging and problem solving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3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560525" y="280900"/>
            <a:ext cx="82743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Man my eyes hurts </a:t>
            </a:r>
            <a:r>
              <a:rPr lang="en" sz="3400"/>
              <a:t>what's</a:t>
            </a:r>
            <a:r>
              <a:rPr lang="en" sz="3400"/>
              <a:t> a solution</a:t>
            </a:r>
            <a:endParaRPr sz="3400"/>
          </a:p>
        </p:txBody>
      </p:sp>
      <p:sp>
        <p:nvSpPr>
          <p:cNvPr id="446" name="Google Shape;446;p62"/>
          <p:cNvSpPr txBox="1"/>
          <p:nvPr>
            <p:ph idx="2" type="title"/>
          </p:nvPr>
        </p:nvSpPr>
        <p:spPr>
          <a:xfrm>
            <a:off x="44275" y="924150"/>
            <a:ext cx="4591200" cy="25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Complaints: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Dislike Background color/change to </a:t>
            </a:r>
            <a:r>
              <a:rPr lang="en"/>
              <a:t>specifically</a:t>
            </a:r>
            <a:r>
              <a:rPr lang="en"/>
              <a:t> (75, 30, 100) RGB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Dislikes default Text of buttons text (wants it to say CUSTOM BUTTON)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not enough buttons add 1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4:challenge for those who go home -Final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50" y="865325"/>
            <a:ext cx="4424624" cy="34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44275" y="3492525"/>
            <a:ext cx="452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can we go about this?</a:t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472350" y="261775"/>
            <a:ext cx="85920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For those who said toolbox</a:t>
            </a:r>
            <a:endParaRPr sz="4000"/>
          </a:p>
        </p:txBody>
      </p:sp>
      <p:sp>
        <p:nvSpPr>
          <p:cNvPr id="454" name="Google Shape;454;p63"/>
          <p:cNvSpPr txBox="1"/>
          <p:nvPr>
            <p:ph idx="2" type="title"/>
          </p:nvPr>
        </p:nvSpPr>
        <p:spPr>
          <a:xfrm>
            <a:off x="472350" y="979500"/>
            <a:ext cx="79419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a fine answer </a:t>
            </a:r>
            <a:r>
              <a:rPr lang="en"/>
              <a:t>especially</a:t>
            </a:r>
            <a:r>
              <a:rPr lang="en"/>
              <a:t> for any </a:t>
            </a:r>
            <a:r>
              <a:rPr lang="en"/>
              <a:t>programmer</a:t>
            </a:r>
            <a:r>
              <a:rPr lang="en"/>
              <a:t> as it’s a tool in the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</a:t>
            </a:r>
            <a:r>
              <a:rPr lang="en"/>
              <a:t>unfortunately</a:t>
            </a:r>
            <a:r>
              <a:rPr lang="en"/>
              <a:t> </a:t>
            </a:r>
            <a:r>
              <a:rPr lang="en"/>
              <a:t>a lot</a:t>
            </a:r>
            <a:r>
              <a:rPr lang="en"/>
              <a:t> of dev </a:t>
            </a:r>
            <a:r>
              <a:rPr lang="en"/>
              <a:t>environments</a:t>
            </a:r>
            <a:r>
              <a:rPr lang="en"/>
              <a:t> you work in will break by either your fault or someone else so </a:t>
            </a:r>
            <a:r>
              <a:rPr lang="en"/>
              <a:t>let's</a:t>
            </a:r>
            <a:r>
              <a:rPr lang="en"/>
              <a:t> think 1 level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(and) it’s possible that the Dev </a:t>
            </a:r>
            <a:r>
              <a:rPr lang="en"/>
              <a:t>environment</a:t>
            </a:r>
            <a:r>
              <a:rPr lang="en"/>
              <a:t> your in does not have the toolbox feature implemented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Afterall as Software engineers we should aspire to be as low level as possible, after all the billion dollar </a:t>
            </a:r>
            <a:r>
              <a:rPr lang="en"/>
              <a:t>corporation</a:t>
            </a:r>
            <a:r>
              <a:rPr lang="en"/>
              <a:t> pays us to make the flat rock do things for them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5" y="-55462"/>
            <a:ext cx="8034725" cy="51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25" y="0"/>
            <a:ext cx="6105550" cy="21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825" y="2136447"/>
            <a:ext cx="6083564" cy="21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0" y="280875"/>
            <a:ext cx="91440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How to solve problems like a </a:t>
            </a:r>
            <a:r>
              <a:rPr lang="en" sz="3500"/>
              <a:t>programmer</a:t>
            </a:r>
            <a:endParaRPr sz="3500"/>
          </a:p>
        </p:txBody>
      </p:sp>
      <p:sp>
        <p:nvSpPr>
          <p:cNvPr id="471" name="Google Shape;471;p66"/>
          <p:cNvSpPr txBox="1"/>
          <p:nvPr/>
        </p:nvSpPr>
        <p:spPr>
          <a:xfrm>
            <a:off x="135450" y="916150"/>
            <a:ext cx="2213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1: Check function by holding ctrl click ex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argument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2: test to see if what you want works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Step 3: :D no errors lets go to the next slide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3539850"/>
            <a:ext cx="3293900" cy="1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150" y="3539850"/>
            <a:ext cx="3484849" cy="1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550" y="818373"/>
            <a:ext cx="6045102" cy="27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28900" y="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</a:t>
            </a:r>
            <a:endParaRPr/>
          </a:p>
        </p:txBody>
      </p:sp>
      <p:sp>
        <p:nvSpPr>
          <p:cNvPr id="480" name="Google Shape;480;p67"/>
          <p:cNvSpPr txBox="1"/>
          <p:nvPr>
            <p:ph idx="2" type="title"/>
          </p:nvPr>
        </p:nvSpPr>
        <p:spPr>
          <a:xfrm>
            <a:off x="0" y="3584550"/>
            <a:ext cx="9144000" cy="15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a issue ^^^ How should we fix this =&gt;(you guys give ideas)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998"/>
            <a:ext cx="9144003" cy="272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4" cy="18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5" y="1961405"/>
            <a:ext cx="4232196" cy="299144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4341775" y="1961400"/>
            <a:ext cx="35802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Internet solution: any other ideas (if you haven’t given others)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Hint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File from this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71" y="2545525"/>
            <a:ext cx="24384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900" y="3143025"/>
            <a:ext cx="4339702" cy="1953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253600" y="223525"/>
            <a:ext cx="8729400" cy="16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Welcome to Overloaded Functions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Or decomplied errors </a:t>
            </a:r>
            <a:r>
              <a:rPr lang="en" sz="4000"/>
              <a:t>don't</a:t>
            </a:r>
            <a:r>
              <a:rPr lang="en" sz="4000"/>
              <a:t> ask me idk</a:t>
            </a:r>
            <a:endParaRPr sz="4000"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0175"/>
            <a:ext cx="5678326" cy="29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 txBox="1"/>
          <p:nvPr/>
        </p:nvSpPr>
        <p:spPr>
          <a:xfrm>
            <a:off x="5785300" y="2173275"/>
            <a:ext cx="292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is a overloaded function =&gt; (you guys answer)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287000" y="0"/>
            <a:ext cx="86196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test this value</a:t>
            </a:r>
            <a:endParaRPr/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00" y="2008375"/>
            <a:ext cx="7058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0"/>
          <p:cNvSpPr txBox="1"/>
          <p:nvPr/>
        </p:nvSpPr>
        <p:spPr>
          <a:xfrm>
            <a:off x="680350" y="2890250"/>
            <a:ext cx="65724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Take a guess at what color we are going to get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6875"/>
            <a:ext cx="8839204" cy="183430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 txBox="1"/>
          <p:nvPr/>
        </p:nvSpPr>
        <p:spPr>
          <a:xfrm>
            <a:off x="288400" y="184825"/>
            <a:ext cx="6041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Reality Once again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71"/>
          <p:cNvSpPr txBox="1"/>
          <p:nvPr/>
        </p:nvSpPr>
        <p:spPr>
          <a:xfrm>
            <a:off x="145000" y="2727750"/>
            <a:ext cx="40821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i have not talked about call stacks errors it’s time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very short version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Main error Control does not support transparent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And in the call stack The first and second line we see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Error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 as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programmers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what can we do to figure out this solution =&gt; (take guesses)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71"/>
          <p:cNvSpPr/>
          <p:nvPr/>
        </p:nvSpPr>
        <p:spPr>
          <a:xfrm>
            <a:off x="728150" y="1437175"/>
            <a:ext cx="3704400" cy="12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Secret for us to solve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71"/>
          <p:cNvSpPr txBox="1"/>
          <p:nvPr/>
        </p:nvSpPr>
        <p:spPr>
          <a:xfrm>
            <a:off x="4504275" y="2947625"/>
            <a:ext cx="37092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Errors we see: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ReflectProperty.Set…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PropertyAssignStatment(Boolean Report error)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150" y="334600"/>
            <a:ext cx="914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is Code Generation</a:t>
            </a:r>
            <a:endParaRPr sz="5400"/>
          </a:p>
        </p:txBody>
      </p:sp>
      <p:sp>
        <p:nvSpPr>
          <p:cNvPr id="393" name="Google Shape;393;p54"/>
          <p:cNvSpPr txBox="1"/>
          <p:nvPr>
            <p:ph idx="2" type="title"/>
          </p:nvPr>
        </p:nvSpPr>
        <p:spPr>
          <a:xfrm>
            <a:off x="247700" y="1223250"/>
            <a:ext cx="43242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code generation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(concept)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do anything about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heck is the partial keyword?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63" y="2598000"/>
            <a:ext cx="54197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0" y="1709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Thats Right lets to go to the class that we are trying to change</a:t>
            </a:r>
            <a:endParaRPr sz="4000"/>
          </a:p>
        </p:txBody>
      </p:sp>
      <p:sp>
        <p:nvSpPr>
          <p:cNvPr id="519" name="Google Shape;519;p72"/>
          <p:cNvSpPr txBox="1"/>
          <p:nvPr>
            <p:ph idx="2" type="title"/>
          </p:nvPr>
        </p:nvSpPr>
        <p:spPr>
          <a:xfrm>
            <a:off x="515350" y="3870175"/>
            <a:ext cx="32559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head to the Form Class</a:t>
            </a:r>
            <a:endParaRPr/>
          </a:p>
        </p:txBody>
      </p:sp>
      <p:pic>
        <p:nvPicPr>
          <p:cNvPr id="520" name="Google Shape;5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350" y="1144003"/>
            <a:ext cx="9144003" cy="275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006100"/>
            <a:ext cx="8839200" cy="413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3"/>
          <p:cNvSpPr txBox="1"/>
          <p:nvPr/>
        </p:nvSpPr>
        <p:spPr>
          <a:xfrm>
            <a:off x="709025" y="117900"/>
            <a:ext cx="8196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 Seeing anything strange that should break it, =&gt; (any thoughts)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Professor ⇐(if you want) to say the kind of issue on this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Form1 : Form -&gt; Form : ContainerControl -&gt;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ContainerControl : ScrollableControl -&gt; ScrollableControl : Control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110150" y="261775"/>
            <a:ext cx="81129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r>
              <a:rPr lang="en"/>
              <a:t> issue</a:t>
            </a:r>
            <a:endParaRPr/>
          </a:p>
        </p:txBody>
      </p:sp>
      <p:sp>
        <p:nvSpPr>
          <p:cNvPr id="532" name="Google Shape;532;p74"/>
          <p:cNvSpPr txBox="1"/>
          <p:nvPr>
            <p:ph idx="2" type="title"/>
          </p:nvPr>
        </p:nvSpPr>
        <p:spPr>
          <a:xfrm>
            <a:off x="148425" y="1073925"/>
            <a:ext cx="4575600" cy="3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we have a easy way to navigate to the code so we look in what control is doing with this </a:t>
            </a:r>
            <a:r>
              <a:rPr lang="en"/>
              <a:t>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NOTICE the Virtual Keyword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2:come back to this slide once we talk about overriding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as we can see clearly  IsValidBackColor() is a interesting function lets look (2 slides down)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350" y="1107375"/>
            <a:ext cx="3966750" cy="38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/>
          <p:nvPr>
            <p:ph type="title"/>
          </p:nvPr>
        </p:nvSpPr>
        <p:spPr>
          <a:xfrm>
            <a:off x="560525" y="28567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Anyone?</a:t>
            </a:r>
            <a:endParaRPr/>
          </a:p>
        </p:txBody>
      </p:sp>
      <p:sp>
        <p:nvSpPr>
          <p:cNvPr id="539" name="Google Shape;539;p75"/>
          <p:cNvSpPr txBox="1"/>
          <p:nvPr>
            <p:ph idx="2" type="title"/>
          </p:nvPr>
        </p:nvSpPr>
        <p:spPr>
          <a:xfrm>
            <a:off x="309825" y="1266300"/>
            <a:ext cx="5929500" cy="30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virtual means this class inside of Control can be implemented and changed IF a class implements this it Will completely overwrite the code SO why are we looking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450" y="1409800"/>
            <a:ext cx="3138176" cy="2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2575"/>
            <a:ext cx="8839204" cy="94520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6"/>
          <p:cNvSpPr txBox="1"/>
          <p:nvPr/>
        </p:nvSpPr>
        <p:spPr>
          <a:xfrm>
            <a:off x="560525" y="289975"/>
            <a:ext cx="6620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we see Control does not allow Transparency and we figured it out ourselves with a bit of stack reading + going into classes 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76"/>
          <p:cNvSpPr txBox="1"/>
          <p:nvPr/>
        </p:nvSpPr>
        <p:spPr>
          <a:xfrm>
            <a:off x="240600" y="2460075"/>
            <a:ext cx="3269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Since we know this let’s go find our transparency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argument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1291375"/>
            <a:ext cx="7058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46500" y="309100"/>
            <a:ext cx="7485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 here is our issue 70 must not be a valid value as it is in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between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two min and max value so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Lets try the max value as typically In terms Of ALPHA and not Transparency the higher the Alpha the Less Transparency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4" name="Google Shape;55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2750"/>
            <a:ext cx="8839204" cy="173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25" y="657900"/>
            <a:ext cx="5097551" cy="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338" y="927500"/>
            <a:ext cx="5231538" cy="41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8"/>
          <p:cNvSpPr txBox="1"/>
          <p:nvPr/>
        </p:nvSpPr>
        <p:spPr>
          <a:xfrm>
            <a:off x="756825" y="0"/>
            <a:ext cx="7519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Fantastic we just completed a clients request this sort of problem solving is INCREDIBLY important for software engineering and as you code more this will take you mere seconds/minutes to solve these errors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9"/>
          <p:cNvSpPr txBox="1"/>
          <p:nvPr>
            <p:ph type="title"/>
          </p:nvPr>
        </p:nvSpPr>
        <p:spPr>
          <a:xfrm>
            <a:off x="-75" y="261775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Let’s add that </a:t>
            </a:r>
            <a:r>
              <a:rPr lang="en" sz="4000"/>
              <a:t>custom</a:t>
            </a:r>
            <a:r>
              <a:rPr lang="en" sz="4000"/>
              <a:t> button</a:t>
            </a:r>
            <a:endParaRPr sz="4000"/>
          </a:p>
        </p:txBody>
      </p:sp>
      <p:sp>
        <p:nvSpPr>
          <p:cNvPr id="567" name="Google Shape;567;p79"/>
          <p:cNvSpPr txBox="1"/>
          <p:nvPr>
            <p:ph idx="2" type="title"/>
          </p:nvPr>
        </p:nvSpPr>
        <p:spPr>
          <a:xfrm>
            <a:off x="0" y="860000"/>
            <a:ext cx="91440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this might be a bit overwhelming so let’s take it in steps that are easy we need to: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function where we will </a:t>
            </a:r>
            <a:r>
              <a:rPr lang="en"/>
              <a:t>initialize</a:t>
            </a:r>
            <a:r>
              <a:rPr lang="en"/>
              <a:t> it in the constructor so</a:t>
            </a:r>
            <a:endParaRPr/>
          </a:p>
        </p:txBody>
      </p:sp>
      <p:pic>
        <p:nvPicPr>
          <p:cNvPr id="568" name="Google Shape;5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5" y="1902025"/>
            <a:ext cx="3295525" cy="3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550" y="1950475"/>
            <a:ext cx="5630750" cy="23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/>
          <p:nvPr>
            <p:ph type="title"/>
          </p:nvPr>
        </p:nvSpPr>
        <p:spPr>
          <a:xfrm>
            <a:off x="0" y="514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so we got a error</a:t>
            </a:r>
            <a:endParaRPr/>
          </a:p>
        </p:txBody>
      </p:sp>
      <p:pic>
        <p:nvPicPr>
          <p:cNvPr id="575" name="Google Shape;5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425"/>
            <a:ext cx="8839204" cy="25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0"/>
          <p:cNvSpPr txBox="1"/>
          <p:nvPr/>
        </p:nvSpPr>
        <p:spPr>
          <a:xfrm>
            <a:off x="632550" y="3769775"/>
            <a:ext cx="4306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error is pretty cut in dry any ideas =&gt;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" y="1438200"/>
            <a:ext cx="8839198" cy="3642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1"/>
          <p:cNvSpPr txBox="1"/>
          <p:nvPr/>
        </p:nvSpPr>
        <p:spPr>
          <a:xfrm>
            <a:off x="325050" y="0"/>
            <a:ext cx="84939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error was the lack of a object aka this.button2 = new…</a:t>
            </a:r>
            <a:endParaRPr sz="4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idx="2" type="title"/>
          </p:nvPr>
        </p:nvSpPr>
        <p:spPr>
          <a:xfrm>
            <a:off x="53100" y="1102600"/>
            <a:ext cx="9037800" cy="3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class? =&gt;</a:t>
            </a:r>
            <a:r>
              <a:rPr lang="en"/>
              <a:t>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class </a:t>
            </a:r>
            <a:r>
              <a:rPr lang="en"/>
              <a:t>member</a:t>
            </a:r>
            <a:r>
              <a:rPr lang="en"/>
              <a:t>? =&gt;(you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Object =&gt; </a:t>
            </a:r>
            <a:r>
              <a:rPr lang="en"/>
              <a:t>(you guys answer)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NameSpace =&gt; (I probably answer) (also next slide if no one knows)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(partial) is =&gt; next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type="title"/>
          </p:nvPr>
        </p:nvSpPr>
        <p:spPr>
          <a:xfrm>
            <a:off x="125" y="304800"/>
            <a:ext cx="91440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What is the fancy partial word</a:t>
            </a:r>
            <a:endParaRPr sz="4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47775" y="2755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this error corrected let’s look at what we got</a:t>
            </a:r>
            <a:endParaRPr sz="4000"/>
          </a:p>
        </p:txBody>
      </p:sp>
      <p:pic>
        <p:nvPicPr>
          <p:cNvPr id="588" name="Google Shape;5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75" y="554200"/>
            <a:ext cx="5304125" cy="31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2"/>
          <p:cNvSpPr txBox="1"/>
          <p:nvPr/>
        </p:nvSpPr>
        <p:spPr>
          <a:xfrm>
            <a:off x="274050" y="1255525"/>
            <a:ext cx="29637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Now we see the button is not in the design menu and that could be annoying so lets take 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advantage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of the C# powers like so</a:t>
            </a:r>
            <a:endParaRPr sz="1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00" y="114150"/>
            <a:ext cx="478978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2775"/>
            <a:ext cx="3915299" cy="3080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3"/>
          <p:cNvSpPr txBox="1"/>
          <p:nvPr/>
        </p:nvSpPr>
        <p:spPr>
          <a:xfrm>
            <a:off x="0" y="0"/>
            <a:ext cx="42201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you can see we have the ability to see it in the design menu and even move it around, as for the last 2 slides i will justify: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 is important to understand how to add components into your program not just using the provided functions as it increases one’s understanding of the framework,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4"/>
          <p:cNvSpPr txBox="1"/>
          <p:nvPr>
            <p:ph type="title"/>
          </p:nvPr>
        </p:nvSpPr>
        <p:spPr>
          <a:xfrm>
            <a:off x="0" y="113600"/>
            <a:ext cx="9144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Slide Challenge: for those who want to challenge </a:t>
            </a:r>
            <a:r>
              <a:rPr lang="en" sz="4000"/>
              <a:t>there debugging</a:t>
            </a:r>
            <a:endParaRPr sz="4000"/>
          </a:p>
        </p:txBody>
      </p:sp>
      <p:sp>
        <p:nvSpPr>
          <p:cNvPr id="602" name="Google Shape;602;p84"/>
          <p:cNvSpPr txBox="1"/>
          <p:nvPr>
            <p:ph idx="2" type="title"/>
          </p:nvPr>
        </p:nvSpPr>
        <p:spPr>
          <a:xfrm>
            <a:off x="0" y="1490950"/>
            <a:ext cx="9078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Customer demanded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window HAD to be Invisible as transparency is incredibly hard to do in Winformapp as it’s not a supported function</a:t>
            </a:r>
            <a:endParaRPr/>
          </a:p>
        </p:txBody>
      </p:sp>
      <p:pic>
        <p:nvPicPr>
          <p:cNvPr id="603" name="Google Shape;6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925"/>
            <a:ext cx="3012949" cy="22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100" y="2823350"/>
            <a:ext cx="3111901" cy="23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1456350" y="46700"/>
            <a:ext cx="62313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Partial Keyword</a:t>
            </a:r>
            <a:endParaRPr sz="4800"/>
          </a:p>
        </p:txBody>
      </p:sp>
      <p:sp>
        <p:nvSpPr>
          <p:cNvPr id="406" name="Google Shape;406;p56"/>
          <p:cNvSpPr txBox="1"/>
          <p:nvPr>
            <p:ph idx="2" type="title"/>
          </p:nvPr>
        </p:nvSpPr>
        <p:spPr>
          <a:xfrm>
            <a:off x="0" y="662775"/>
            <a:ext cx="77103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</a:t>
            </a:r>
            <a:r>
              <a:rPr lang="en"/>
              <a:t>declaration</a:t>
            </a:r>
            <a:r>
              <a:rPr lang="en"/>
              <a:t> of class </a:t>
            </a:r>
            <a:r>
              <a:rPr lang="en"/>
              <a:t>members</a:t>
            </a:r>
            <a:r>
              <a:rPr lang="en"/>
              <a:t> over multiple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 as compile time Ex: of using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Conflicts with with same function names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different </a:t>
            </a:r>
            <a:r>
              <a:rPr lang="en"/>
              <a:t>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10" y="1338775"/>
            <a:ext cx="4071891" cy="38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2351"/>
            <a:ext cx="4933501" cy="2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0" y="0"/>
            <a:ext cx="91440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Yes it’s a programming </a:t>
            </a:r>
            <a:r>
              <a:rPr lang="en" sz="4300"/>
              <a:t>language</a:t>
            </a:r>
            <a:endParaRPr sz="4300"/>
          </a:p>
        </p:txBody>
      </p:sp>
      <p:sp>
        <p:nvSpPr>
          <p:cNvPr id="414" name="Google Shape;414;p57"/>
          <p:cNvSpPr txBox="1"/>
          <p:nvPr>
            <p:ph idx="2" type="title"/>
          </p:nvPr>
        </p:nvSpPr>
        <p:spPr>
          <a:xfrm>
            <a:off x="209475" y="548025"/>
            <a:ext cx="78177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editing from code rather than UI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(you’re a software engineer) =&gt;how would we go about changing the name</a:t>
            </a:r>
            <a:endParaRPr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5" y="1439850"/>
            <a:ext cx="8685549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75" y="2350050"/>
            <a:ext cx="4665851" cy="27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7"/>
          <p:cNvSpPr txBox="1"/>
          <p:nvPr/>
        </p:nvSpPr>
        <p:spPr>
          <a:xfrm>
            <a:off x="5082675" y="2701525"/>
            <a:ext cx="324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&lt;==Form1.cs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5240400" y="2431400"/>
            <a:ext cx="2040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Form1.cs[design] ^^^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403" y="3092751"/>
            <a:ext cx="3245700" cy="182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66" y="0"/>
            <a:ext cx="7826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25" y="0"/>
            <a:ext cx="81637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50" y="-19125"/>
            <a:ext cx="8034725" cy="51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/>
          <p:nvPr/>
        </p:nvSpPr>
        <p:spPr>
          <a:xfrm>
            <a:off x="1502500" y="2397925"/>
            <a:ext cx="4770300" cy="14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is a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secret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later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25" y="0"/>
            <a:ext cx="6625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